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4"/>
  </p:notesMasterIdLst>
  <p:sldIdLst>
    <p:sldId id="256" r:id="rId2"/>
    <p:sldId id="795" r:id="rId3"/>
    <p:sldId id="796" r:id="rId4"/>
    <p:sldId id="797" r:id="rId5"/>
    <p:sldId id="798" r:id="rId6"/>
    <p:sldId id="257" r:id="rId7"/>
    <p:sldId id="263" r:id="rId8"/>
    <p:sldId id="264" r:id="rId9"/>
    <p:sldId id="259" r:id="rId10"/>
    <p:sldId id="801" r:id="rId11"/>
    <p:sldId id="800" r:id="rId12"/>
    <p:sldId id="802" r:id="rId13"/>
    <p:sldId id="260" r:id="rId14"/>
    <p:sldId id="261" r:id="rId15"/>
    <p:sldId id="262" r:id="rId16"/>
    <p:sldId id="265" r:id="rId17"/>
    <p:sldId id="266" r:id="rId18"/>
    <p:sldId id="275" r:id="rId19"/>
    <p:sldId id="276" r:id="rId20"/>
    <p:sldId id="806" r:id="rId21"/>
    <p:sldId id="277" r:id="rId22"/>
    <p:sldId id="279" r:id="rId23"/>
    <p:sldId id="280" r:id="rId24"/>
    <p:sldId id="281" r:id="rId25"/>
    <p:sldId id="267" r:id="rId26"/>
    <p:sldId id="268" r:id="rId27"/>
    <p:sldId id="269" r:id="rId28"/>
    <p:sldId id="270" r:id="rId29"/>
    <p:sldId id="271" r:id="rId30"/>
    <p:sldId id="272" r:id="rId31"/>
    <p:sldId id="273" r:id="rId32"/>
    <p:sldId id="274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3B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3351" autoAdjust="0"/>
  </p:normalViewPr>
  <p:slideViewPr>
    <p:cSldViewPr snapToGrid="0">
      <p:cViewPr varScale="1">
        <p:scale>
          <a:sx n="60" d="100"/>
          <a:sy n="60" d="100"/>
        </p:scale>
        <p:origin x="800" y="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44597D-AD4E-46E1-8DC0-B29785A30514}" type="datetimeFigureOut">
              <a:rPr lang="en-GB" smtClean="0"/>
              <a:t>11/04/2019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2BB697-C385-4DD8-8851-9F795B79BA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459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2BB697-C385-4DD8-8851-9F795B79BAA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573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4423" y="802298"/>
            <a:ext cx="8637073" cy="2920713"/>
          </a:xfrm>
        </p:spPr>
        <p:txBody>
          <a:bodyPr bIns="0" anchor="b">
            <a:normAutofit/>
          </a:bodyPr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4424" y="3724074"/>
            <a:ext cx="8637072" cy="977621"/>
          </a:xfrm>
        </p:spPr>
        <p:txBody>
          <a:bodyPr tIns="91440" bIns="91440">
            <a:normAutofit/>
          </a:bodyPr>
          <a:lstStyle>
            <a:lvl1pPr marL="0" indent="0" algn="ctr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11-Apr-19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1579" y="329307"/>
            <a:ext cx="5626774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683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11-Apr-19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7052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518654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11-Apr-19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11-Apr-19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423" y="1756130"/>
            <a:ext cx="8643154" cy="1969007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4423" y="3725137"/>
            <a:ext cx="8643154" cy="1093987"/>
          </a:xfrm>
        </p:spPr>
        <p:txBody>
          <a:bodyPr tIns="9144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11-Apr-19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293577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488654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4140" y="2017343"/>
            <a:ext cx="4488654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11-Apr-19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295603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488794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488794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6025" y="2023003"/>
            <a:ext cx="4488794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6025" y="2821491"/>
            <a:ext cx="4488794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11-Apr-19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11-Apr-19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11-Apr-19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2961967" cy="2406518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032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2961967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11-Apr-19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blipFill dpi="0" rotWithShape="1">
              <a:blip r:embed="rId2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2"/>
            <a:ext cx="5532328" cy="1922299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50000"/>
              <a:lumOff val="50000"/>
              <a:alpha val="80000"/>
            </a:schemeClr>
          </a:solidFill>
          <a:ln w="9525" cap="sq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 dirty="0"/>
            </a:lvl1pPr>
          </a:lstStyle>
          <a:p>
            <a:pPr lvl="0" algn="ctr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059600"/>
            <a:ext cx="5524404" cy="2090134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11-Apr-19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29121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29121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42079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11-Apr-19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62677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622291"/>
            <a:ext cx="12192000" cy="250598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8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29338"/>
            <a:ext cx="12192000" cy="74295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6138142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sv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B57CE-4804-45A3-B462-86114554EC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4423" y="802298"/>
            <a:ext cx="8637073" cy="2920713"/>
          </a:xfrm>
        </p:spPr>
        <p:txBody>
          <a:bodyPr>
            <a:noAutofit/>
          </a:bodyPr>
          <a:lstStyle/>
          <a:p>
            <a:r>
              <a:rPr lang="en-GB" sz="2800" b="1" dirty="0"/>
              <a:t>360-degree reviews: Advantages and traps</a:t>
            </a:r>
            <a:endParaRPr lang="en-GB" sz="2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DF2925-31D6-48DB-826D-79230D6EC28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>
              <a:spcBef>
                <a:spcPts val="0"/>
              </a:spcBef>
            </a:pPr>
            <a:r>
              <a:rPr lang="en-US" dirty="0"/>
              <a:t>Duncan J. R. Jackson – King’s College London</a:t>
            </a:r>
          </a:p>
          <a:p>
            <a:pPr>
              <a:spcBef>
                <a:spcPts val="0"/>
              </a:spcBef>
            </a:pPr>
            <a:r>
              <a:rPr lang="en-US" dirty="0"/>
              <a:t>George Michaelides – University of East Anglia</a:t>
            </a:r>
          </a:p>
          <a:p>
            <a:pPr>
              <a:spcBef>
                <a:spcPts val="0"/>
              </a:spcBef>
            </a:pPr>
            <a:r>
              <a:rPr lang="en-US" dirty="0"/>
              <a:t>Chris Dewberry – Birkbeck University of London</a:t>
            </a:r>
          </a:p>
          <a:p>
            <a:pPr>
              <a:spcBef>
                <a:spcPts val="0"/>
              </a:spcBef>
            </a:pPr>
            <a:r>
              <a:rPr lang="en-US" dirty="0"/>
              <a:t>Ben </a:t>
            </a:r>
            <a:r>
              <a:rPr lang="en-US" dirty="0" err="1"/>
              <a:t>Schwencke</a:t>
            </a:r>
            <a:r>
              <a:rPr lang="en-US" dirty="0"/>
              <a:t> – Test Partnership LTD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040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C90AF-8E3C-41F1-BDCE-BF88A3838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Relationships Between Measurement Design Features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D99C59-43C4-48B8-B966-EC27507EB9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….let’s see what this really means with a diagram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4230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E074C643-41D5-477B-B382-9E79044F72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80C007DB-1491-4C70-9CC3-6B3D16C7A1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3467"/>
            <a:ext cx="10905067" cy="55668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807608E-648A-42CC-8A08-1DE615E552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BCAF4B-3E61-4EAE-B3A2-7AB018749E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656"/>
          <a:stretch/>
        </p:blipFill>
        <p:spPr>
          <a:xfrm>
            <a:off x="1685693" y="1870169"/>
            <a:ext cx="2848482" cy="2775970"/>
          </a:xfrm>
          <a:prstGeom prst="rect">
            <a:avLst/>
          </a:prstGeom>
        </p:spPr>
      </p:pic>
      <p:pic>
        <p:nvPicPr>
          <p:cNvPr id="1026" name="Picture 2" descr="Image result for employee icons">
            <a:extLst>
              <a:ext uri="{FF2B5EF4-FFF2-40B4-BE49-F238E27FC236}">
                <a16:creationId xmlns:a16="http://schemas.microsoft.com/office/drawing/2014/main" id="{6E447559-610F-454E-8419-65632E1E62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6975" y="1806331"/>
            <a:ext cx="923330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rating form icon">
            <a:extLst>
              <a:ext uri="{FF2B5EF4-FFF2-40B4-BE49-F238E27FC236}">
                <a16:creationId xmlns:a16="http://schemas.microsoft.com/office/drawing/2014/main" id="{FA7AB583-72DD-4EF2-9DEE-2EE4124302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823" y="3756494"/>
            <a:ext cx="816574" cy="839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1961EA1-6DD1-4FB4-8DD8-EFBC42C5D5B3}"/>
              </a:ext>
            </a:extLst>
          </p:cNvPr>
          <p:cNvSpPr txBox="1"/>
          <p:nvPr/>
        </p:nvSpPr>
        <p:spPr>
          <a:xfrm>
            <a:off x="1733571" y="4695669"/>
            <a:ext cx="2752725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Each ratee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AFE8EB-F68F-42DA-B24D-669DC0FBEBB7}"/>
              </a:ext>
            </a:extLst>
          </p:cNvPr>
          <p:cNvSpPr txBox="1"/>
          <p:nvPr/>
        </p:nvSpPr>
        <p:spPr>
          <a:xfrm>
            <a:off x="8550076" y="1681340"/>
            <a:ext cx="24930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Assessed by raters who are nested in sources.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C18D8A-ABE2-44D1-BA1F-A9240E98353E}"/>
              </a:ext>
            </a:extLst>
          </p:cNvPr>
          <p:cNvSpPr txBox="1"/>
          <p:nvPr/>
        </p:nvSpPr>
        <p:spPr>
          <a:xfrm>
            <a:off x="8574135" y="3395787"/>
            <a:ext cx="24930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Ratings are assigned using items, which are nested in each of several dimensions (i.e., competencies)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pic>
        <p:nvPicPr>
          <p:cNvPr id="15" name="Picture 2" descr="Image result for employee icons">
            <a:extLst>
              <a:ext uri="{FF2B5EF4-FFF2-40B4-BE49-F238E27FC236}">
                <a16:creationId xmlns:a16="http://schemas.microsoft.com/office/drawing/2014/main" id="{78F925D1-03DD-46CB-A71F-AB7B8B95B5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710" y="1806331"/>
            <a:ext cx="923330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Image result for employee icons">
            <a:extLst>
              <a:ext uri="{FF2B5EF4-FFF2-40B4-BE49-F238E27FC236}">
                <a16:creationId xmlns:a16="http://schemas.microsoft.com/office/drawing/2014/main" id="{AAB65DA2-11D5-4BD0-B371-C82333D6B0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445" y="1827252"/>
            <a:ext cx="923330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7313CA-DA1A-4AFC-A84C-77264CD6E1B4}"/>
              </a:ext>
            </a:extLst>
          </p:cNvPr>
          <p:cNvSpPr txBox="1"/>
          <p:nvPr/>
        </p:nvSpPr>
        <p:spPr>
          <a:xfrm>
            <a:off x="4729429" y="1549106"/>
            <a:ext cx="1317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Managers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42E836-1603-4BAE-9E20-86482767BDB8}"/>
              </a:ext>
            </a:extLst>
          </p:cNvPr>
          <p:cNvSpPr txBox="1"/>
          <p:nvPr/>
        </p:nvSpPr>
        <p:spPr>
          <a:xfrm>
            <a:off x="5881775" y="1563031"/>
            <a:ext cx="1317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Peers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FBC05DD-F5C9-458A-BE30-78E577629D92}"/>
              </a:ext>
            </a:extLst>
          </p:cNvPr>
          <p:cNvSpPr txBox="1"/>
          <p:nvPr/>
        </p:nvSpPr>
        <p:spPr>
          <a:xfrm>
            <a:off x="6880100" y="1554730"/>
            <a:ext cx="1317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Clients</a:t>
            </a:r>
            <a:endParaRPr lang="en-GB" dirty="0"/>
          </a:p>
        </p:txBody>
      </p:sp>
      <p:pic>
        <p:nvPicPr>
          <p:cNvPr id="19" name="Picture 4" descr="Image result for rating form icon">
            <a:extLst>
              <a:ext uri="{FF2B5EF4-FFF2-40B4-BE49-F238E27FC236}">
                <a16:creationId xmlns:a16="http://schemas.microsoft.com/office/drawing/2014/main" id="{09017970-6F85-4B41-A9B9-C814B5A0DC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868" y="3756493"/>
            <a:ext cx="816574" cy="839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Image result for rating form icon">
            <a:extLst>
              <a:ext uri="{FF2B5EF4-FFF2-40B4-BE49-F238E27FC236}">
                <a16:creationId xmlns:a16="http://schemas.microsoft.com/office/drawing/2014/main" id="{78750CB8-A157-4385-8E5F-129DE78B79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780" y="3756493"/>
            <a:ext cx="816574" cy="839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D8B6323-EB44-49DC-A984-B974478F95E9}"/>
              </a:ext>
            </a:extLst>
          </p:cNvPr>
          <p:cNvSpPr txBox="1"/>
          <p:nvPr/>
        </p:nvSpPr>
        <p:spPr>
          <a:xfrm>
            <a:off x="4729429" y="3292983"/>
            <a:ext cx="1317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Communication</a:t>
            </a:r>
            <a:endParaRPr lang="en-GB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EDFF2FB-C80C-4C0E-AB9F-C0246BEA5FCC}"/>
              </a:ext>
            </a:extLst>
          </p:cNvPr>
          <p:cNvSpPr txBox="1"/>
          <p:nvPr/>
        </p:nvSpPr>
        <p:spPr>
          <a:xfrm>
            <a:off x="5881457" y="3296674"/>
            <a:ext cx="1317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Teamwork</a:t>
            </a:r>
            <a:endParaRPr lang="en-GB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4A46C17-0769-4992-BC97-E10427E3B47F}"/>
              </a:ext>
            </a:extLst>
          </p:cNvPr>
          <p:cNvSpPr txBox="1"/>
          <p:nvPr/>
        </p:nvSpPr>
        <p:spPr>
          <a:xfrm>
            <a:off x="6962442" y="3296674"/>
            <a:ext cx="1317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Tolerance</a:t>
            </a:r>
            <a:endParaRPr lang="en-GB" sz="1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A9C506A-853E-4288-BBB7-C27EEC9F43BE}"/>
              </a:ext>
            </a:extLst>
          </p:cNvPr>
          <p:cNvSpPr/>
          <p:nvPr/>
        </p:nvSpPr>
        <p:spPr>
          <a:xfrm>
            <a:off x="9128640" y="5674590"/>
            <a:ext cx="23006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/>
              <a:t>p × i:d × r:s design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2624587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2" grpId="0"/>
      <p:bldP spid="17" grpId="0"/>
      <p:bldP spid="18" grpId="0"/>
      <p:bldP spid="21" grpId="0"/>
      <p:bldP spid="23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7CF97-6EDB-43F8-8979-C4EE5E956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Implications of using complex designs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1B46AD-BD50-4DF5-A6DA-3C9A60EC9D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complex, multifaceted </a:t>
            </a:r>
            <a:r>
              <a:rPr lang="en-US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 × i:d × r:s </a:t>
            </a:r>
            <a:r>
              <a:rPr lang="en-US" dirty="0"/>
              <a:t>design means that many main effects an interactions will be relevant to the measurement process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318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49E4B-7809-462B-83F6-46A8937BA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Seventeen Effects in Total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7C56EFA8-AB34-453F-9E85-4C3453BB9971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365183334"/>
                  </p:ext>
                </p:extLst>
              </p:nvPr>
            </p:nvGraphicFramePr>
            <p:xfrm>
              <a:off x="2027207" y="2333252"/>
              <a:ext cx="1388853" cy="336747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600002">
                      <a:extLst>
                        <a:ext uri="{9D8B030D-6E8A-4147-A177-3AD203B41FA5}">
                          <a16:colId xmlns:a16="http://schemas.microsoft.com/office/drawing/2014/main" val="2529356043"/>
                        </a:ext>
                      </a:extLst>
                    </a:gridCol>
                    <a:gridCol w="788851">
                      <a:extLst>
                        <a:ext uri="{9D8B030D-6E8A-4147-A177-3AD203B41FA5}">
                          <a16:colId xmlns:a16="http://schemas.microsoft.com/office/drawing/2014/main" val="2023522303"/>
                        </a:ext>
                      </a:extLst>
                    </a:gridCol>
                  </a:tblGrid>
                  <a:tr h="0">
                    <a:tc gridSpan="2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BP-relevant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41874098"/>
                      </a:ext>
                    </a:extLst>
                  </a:tr>
                  <a:tr h="0">
                    <a:tc rowSpan="15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  <m:sup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580063663"/>
                      </a:ext>
                    </a:extLst>
                  </a:tr>
                  <a:tr h="0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  <m:sup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84237486"/>
                      </a:ext>
                    </a:extLst>
                  </a:tr>
                  <a:tr h="0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:</m:t>
                                    </m:r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  <m:sup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123455827"/>
                      </a:ext>
                    </a:extLst>
                  </a:tr>
                  <a:tr h="0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𝑝𝑑</m:t>
                                    </m:r>
                                  </m:sub>
                                  <m:sup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49676108"/>
                      </a:ext>
                    </a:extLst>
                  </a:tr>
                  <a:tr h="0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𝑝𝑖</m:t>
                                    </m:r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:</m:t>
                                    </m:r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  <m:sup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295781503"/>
                      </a:ext>
                    </a:extLst>
                  </a:tr>
                  <a:tr h="0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𝑝𝑠</m:t>
                                    </m:r>
                                  </m:sub>
                                  <m:sup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821298657"/>
                      </a:ext>
                    </a:extLst>
                  </a:tr>
                  <a:tr h="0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𝑝𝑟</m:t>
                                    </m:r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:</m:t>
                                    </m:r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  <m:sup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14575942"/>
                      </a:ext>
                    </a:extLst>
                  </a:tr>
                  <a:tr h="0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𝑑𝑠</m:t>
                                    </m:r>
                                  </m:sub>
                                  <m:sup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551895871"/>
                      </a:ext>
                    </a:extLst>
                  </a:tr>
                  <a:tr h="0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𝑑𝑟</m:t>
                                    </m:r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:</m:t>
                                    </m:r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  <m:sup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982749276"/>
                      </a:ext>
                    </a:extLst>
                  </a:tr>
                  <a:tr h="0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𝑖𝑠</m:t>
                                    </m:r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:</m:t>
                                    </m:r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  <m:sup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924980819"/>
                      </a:ext>
                    </a:extLst>
                  </a:tr>
                  <a:tr h="0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𝑖𝑟</m:t>
                                    </m:r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:</m:t>
                                    </m:r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𝑑𝑠</m:t>
                                    </m:r>
                                  </m:sub>
                                  <m:sup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27049469"/>
                      </a:ext>
                    </a:extLst>
                  </a:tr>
                  <a:tr h="0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𝑝𝑑𝑟</m:t>
                                    </m:r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:</m:t>
                                    </m:r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  <m:sup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68702442"/>
                      </a:ext>
                    </a:extLst>
                  </a:tr>
                  <a:tr h="0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𝑝𝑑𝑠</m:t>
                                    </m:r>
                                  </m:sub>
                                  <m:sup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400994172"/>
                      </a:ext>
                    </a:extLst>
                  </a:tr>
                  <a:tr h="0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𝑝𝑖𝑠</m:t>
                                    </m:r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:</m:t>
                                    </m:r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  <m:sup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237800239"/>
                      </a:ext>
                    </a:extLst>
                  </a:tr>
                  <a:tr h="0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𝑝𝑖𝑟</m:t>
                                    </m:r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:</m:t>
                                    </m:r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𝑑𝑠</m:t>
                                    </m:r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  <m:sup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742950"/>
                      </a:ext>
                    </a:extLst>
                  </a:tr>
                  <a:tr h="0">
                    <a:tc gridSpan="2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BP-non-relevant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32640190"/>
                      </a:ext>
                    </a:extLst>
                  </a:tr>
                  <a:tr h="0">
                    <a:tc rowSpan="2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  <m:sup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974566223"/>
                      </a:ext>
                    </a:extLst>
                  </a:tr>
                  <a:tr h="0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:</m:t>
                                    </m:r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  <m:sup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0279558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7C56EFA8-AB34-453F-9E85-4C3453BB9971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365183334"/>
                  </p:ext>
                </p:extLst>
              </p:nvPr>
            </p:nvGraphicFramePr>
            <p:xfrm>
              <a:off x="2027207" y="2333252"/>
              <a:ext cx="1388853" cy="347364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600002">
                      <a:extLst>
                        <a:ext uri="{9D8B030D-6E8A-4147-A177-3AD203B41FA5}">
                          <a16:colId xmlns:a16="http://schemas.microsoft.com/office/drawing/2014/main" val="2529356043"/>
                        </a:ext>
                      </a:extLst>
                    </a:gridCol>
                    <a:gridCol w="788851">
                      <a:extLst>
                        <a:ext uri="{9D8B030D-6E8A-4147-A177-3AD203B41FA5}">
                          <a16:colId xmlns:a16="http://schemas.microsoft.com/office/drawing/2014/main" val="2023522303"/>
                        </a:ext>
                      </a:extLst>
                    </a:gridCol>
                  </a:tblGrid>
                  <a:tr h="167640">
                    <a:tc gridSpan="2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BP-relevant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41874098"/>
                      </a:ext>
                    </a:extLst>
                  </a:tr>
                  <a:tr h="181166">
                    <a:tc rowSpan="15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6923" t="-124138" r="-3077" b="-179310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80063663"/>
                      </a:ext>
                    </a:extLst>
                  </a:tr>
                  <a:tr h="167640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6923" t="-232143" r="-3077" b="-17571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84237486"/>
                      </a:ext>
                    </a:extLst>
                  </a:tr>
                  <a:tr h="167640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6923" t="-344444" r="-3077" b="-172222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23455827"/>
                      </a:ext>
                    </a:extLst>
                  </a:tr>
                  <a:tr h="198565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6923" t="-363636" r="-3077" b="-130909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49676108"/>
                      </a:ext>
                    </a:extLst>
                  </a:tr>
                  <a:tr h="198565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6923" t="-463636" r="-3077" b="-120909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95781503"/>
                      </a:ext>
                    </a:extLst>
                  </a:tr>
                  <a:tr h="181166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6923" t="-620000" r="-3077" b="-123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21298657"/>
                      </a:ext>
                    </a:extLst>
                  </a:tr>
                  <a:tr h="181166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6923" t="-744828" r="-3077" b="-11724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14575942"/>
                      </a:ext>
                    </a:extLst>
                  </a:tr>
                  <a:tr h="178054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6923" t="-816667" r="-3077" b="-103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51895871"/>
                      </a:ext>
                    </a:extLst>
                  </a:tr>
                  <a:tr h="178054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6923" t="-948276" r="-3077" b="-9689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82749276"/>
                      </a:ext>
                    </a:extLst>
                  </a:tr>
                  <a:tr h="178054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6923" t="-1048276" r="-3077" b="-8689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24980819"/>
                      </a:ext>
                    </a:extLst>
                  </a:tr>
                  <a:tr h="178054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6923" t="-1148276" r="-3077" b="-7689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7049469"/>
                      </a:ext>
                    </a:extLst>
                  </a:tr>
                  <a:tr h="198565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6923" t="-1096970" r="-3077" b="-57575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68702442"/>
                      </a:ext>
                    </a:extLst>
                  </a:tr>
                  <a:tr h="198565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6923" t="-1196970" r="-3077" b="-47575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00994172"/>
                      </a:ext>
                    </a:extLst>
                  </a:tr>
                  <a:tr h="198565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6923" t="-1337500" r="-3077" b="-39062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7800239"/>
                      </a:ext>
                    </a:extLst>
                  </a:tr>
                  <a:tr h="198565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6923" t="-1393939" r="-3077" b="-27878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742950"/>
                      </a:ext>
                    </a:extLst>
                  </a:tr>
                  <a:tr h="167640">
                    <a:tc gridSpan="2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BP-non-relevant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32640190"/>
                      </a:ext>
                    </a:extLst>
                  </a:tr>
                  <a:tr h="177991">
                    <a:tc rowSpan="2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 </a:t>
                          </a: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6923" t="-1733333" r="-3077" b="-11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74566223"/>
                      </a:ext>
                    </a:extLst>
                  </a:tr>
                  <a:tr h="177991">
                    <a:tc v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GB" sz="1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76923" t="-1896552" r="-3077" b="-206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2795580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Callout: Line with Border and Accent Bar 4">
            <a:extLst>
              <a:ext uri="{FF2B5EF4-FFF2-40B4-BE49-F238E27FC236}">
                <a16:creationId xmlns:a16="http://schemas.microsoft.com/office/drawing/2014/main" id="{2A709210-5656-4052-A228-9FD3EF7D6FC3}"/>
              </a:ext>
            </a:extLst>
          </p:cNvPr>
          <p:cNvSpPr/>
          <p:nvPr/>
        </p:nvSpPr>
        <p:spPr>
          <a:xfrm>
            <a:off x="6648090" y="2104846"/>
            <a:ext cx="1736785" cy="310551"/>
          </a:xfrm>
          <a:prstGeom prst="accentBorderCallout1">
            <a:avLst>
              <a:gd name="adj1" fmla="val 18750"/>
              <a:gd name="adj2" fmla="val -8333"/>
              <a:gd name="adj3" fmla="val 160647"/>
              <a:gd name="adj4" fmla="val -201831"/>
            </a:avLst>
          </a:prstGeom>
          <a:ln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General performance</a:t>
            </a:r>
            <a:endParaRPr lang="en-GB" sz="1100" dirty="0"/>
          </a:p>
        </p:txBody>
      </p:sp>
      <p:sp>
        <p:nvSpPr>
          <p:cNvPr id="6" name="Callout: Line with Border and Accent Bar 5">
            <a:extLst>
              <a:ext uri="{FF2B5EF4-FFF2-40B4-BE49-F238E27FC236}">
                <a16:creationId xmlns:a16="http://schemas.microsoft.com/office/drawing/2014/main" id="{39431ED8-4601-4449-94F6-A9E97F50A109}"/>
              </a:ext>
            </a:extLst>
          </p:cNvPr>
          <p:cNvSpPr/>
          <p:nvPr/>
        </p:nvSpPr>
        <p:spPr>
          <a:xfrm>
            <a:off x="6648090" y="2586514"/>
            <a:ext cx="1736785" cy="310551"/>
          </a:xfrm>
          <a:prstGeom prst="accentBorderCallout1">
            <a:avLst>
              <a:gd name="adj1" fmla="val 18750"/>
              <a:gd name="adj2" fmla="val -8333"/>
              <a:gd name="adj3" fmla="val 180439"/>
              <a:gd name="adj4" fmla="val -200838"/>
            </a:avLst>
          </a:prstGeom>
          <a:ln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Dimensions</a:t>
            </a:r>
            <a:endParaRPr lang="en-GB" sz="1100" dirty="0"/>
          </a:p>
        </p:txBody>
      </p:sp>
      <p:sp>
        <p:nvSpPr>
          <p:cNvPr id="7" name="Callout: Line with Border and Accent Bar 6">
            <a:extLst>
              <a:ext uri="{FF2B5EF4-FFF2-40B4-BE49-F238E27FC236}">
                <a16:creationId xmlns:a16="http://schemas.microsoft.com/office/drawing/2014/main" id="{564D7925-4FC0-4D7E-88FD-8BD4380A4B25}"/>
              </a:ext>
            </a:extLst>
          </p:cNvPr>
          <p:cNvSpPr/>
          <p:nvPr/>
        </p:nvSpPr>
        <p:spPr>
          <a:xfrm>
            <a:off x="6648090" y="3068182"/>
            <a:ext cx="1736785" cy="310551"/>
          </a:xfrm>
          <a:prstGeom prst="accentBorderCallout1">
            <a:avLst>
              <a:gd name="adj1" fmla="val 18750"/>
              <a:gd name="adj2" fmla="val -8333"/>
              <a:gd name="adj3" fmla="val 141146"/>
              <a:gd name="adj4" fmla="val -200289"/>
            </a:avLst>
          </a:prstGeom>
          <a:ln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Sources</a:t>
            </a:r>
            <a:endParaRPr lang="en-GB" sz="1100" dirty="0"/>
          </a:p>
        </p:txBody>
      </p:sp>
      <p:sp>
        <p:nvSpPr>
          <p:cNvPr id="8" name="Callout: Line with Border and Accent Bar 7">
            <a:extLst>
              <a:ext uri="{FF2B5EF4-FFF2-40B4-BE49-F238E27FC236}">
                <a16:creationId xmlns:a16="http://schemas.microsoft.com/office/drawing/2014/main" id="{A8C0F49D-C99F-42A6-AB27-365C8E1EE405}"/>
              </a:ext>
            </a:extLst>
          </p:cNvPr>
          <p:cNvSpPr/>
          <p:nvPr/>
        </p:nvSpPr>
        <p:spPr>
          <a:xfrm>
            <a:off x="6648090" y="3549850"/>
            <a:ext cx="1736785" cy="310551"/>
          </a:xfrm>
          <a:prstGeom prst="accentBorderCallout1">
            <a:avLst>
              <a:gd name="adj1" fmla="val 18750"/>
              <a:gd name="adj2" fmla="val -8333"/>
              <a:gd name="adj3" fmla="val 44502"/>
              <a:gd name="adj4" fmla="val -200289"/>
            </a:avLst>
          </a:prstGeom>
          <a:ln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Raters</a:t>
            </a:r>
            <a:endParaRPr lang="en-GB" sz="11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79FF76E-68B2-469C-8ADB-D077FCB4A735}"/>
              </a:ext>
            </a:extLst>
          </p:cNvPr>
          <p:cNvSpPr/>
          <p:nvPr/>
        </p:nvSpPr>
        <p:spPr>
          <a:xfrm>
            <a:off x="6648090" y="4738149"/>
            <a:ext cx="1736785" cy="10687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Other effects concern item-, rater-related, residual, and BP-irrelevant variance </a:t>
            </a:r>
            <a:endParaRPr lang="en-GB" sz="1100" dirty="0"/>
          </a:p>
        </p:txBody>
      </p:sp>
      <p:sp>
        <p:nvSpPr>
          <p:cNvPr id="12" name="Callout: Line with Border and Accent Bar 11">
            <a:extLst>
              <a:ext uri="{FF2B5EF4-FFF2-40B4-BE49-F238E27FC236}">
                <a16:creationId xmlns:a16="http://schemas.microsoft.com/office/drawing/2014/main" id="{75638740-BDDD-4339-B8AF-0A65249E431D}"/>
              </a:ext>
            </a:extLst>
          </p:cNvPr>
          <p:cNvSpPr/>
          <p:nvPr/>
        </p:nvSpPr>
        <p:spPr>
          <a:xfrm>
            <a:off x="6648090" y="4031518"/>
            <a:ext cx="1736785" cy="310551"/>
          </a:xfrm>
          <a:prstGeom prst="accentBorderCallout1">
            <a:avLst>
              <a:gd name="adj1" fmla="val 18750"/>
              <a:gd name="adj2" fmla="val -8333"/>
              <a:gd name="adj3" fmla="val 225983"/>
              <a:gd name="adj4" fmla="val -201831"/>
            </a:avLst>
          </a:prstGeom>
          <a:ln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Dimensions and sources</a:t>
            </a:r>
            <a:endParaRPr lang="en-GB" sz="1100" dirty="0"/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9115BF0A-67A4-4756-83DE-F2D3433CD1AB}"/>
              </a:ext>
            </a:extLst>
          </p:cNvPr>
          <p:cNvSpPr/>
          <p:nvPr/>
        </p:nvSpPr>
        <p:spPr>
          <a:xfrm>
            <a:off x="8467725" y="1990725"/>
            <a:ext cx="308217" cy="24765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891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5DF25-F161-4BB9-9FA9-369CCE461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 Research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9625D1-058B-402E-82A7-E70604584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Attempts have been made to isolate some of these effects</a:t>
            </a:r>
          </a:p>
          <a:p>
            <a:r>
              <a:rPr lang="en-US" dirty="0"/>
              <a:t>Considerable variability in findings across studies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58439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784087-D4F6-4615-8CEB-29D12EE658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888" y="1351382"/>
            <a:ext cx="8442107" cy="3281272"/>
          </a:xfrm>
          <a:prstGeom prst="rect">
            <a:avLst/>
          </a:prstGeom>
        </p:spPr>
      </p:pic>
      <p:sp>
        <p:nvSpPr>
          <p:cNvPr id="3" name="Callout: Line with Border and Accent Bar 2">
            <a:extLst>
              <a:ext uri="{FF2B5EF4-FFF2-40B4-BE49-F238E27FC236}">
                <a16:creationId xmlns:a16="http://schemas.microsoft.com/office/drawing/2014/main" id="{8C181F31-43F6-4F17-A310-CBA2F13DE96A}"/>
              </a:ext>
            </a:extLst>
          </p:cNvPr>
          <p:cNvSpPr/>
          <p:nvPr/>
        </p:nvSpPr>
        <p:spPr>
          <a:xfrm>
            <a:off x="10203432" y="810883"/>
            <a:ext cx="1736785" cy="691011"/>
          </a:xfrm>
          <a:prstGeom prst="accentBorderCallout1">
            <a:avLst>
              <a:gd name="adj1" fmla="val 18750"/>
              <a:gd name="adj2" fmla="val -8333"/>
              <a:gd name="adj3" fmla="val 206967"/>
              <a:gd name="adj4" fmla="val -87893"/>
            </a:avLst>
          </a:prstGeom>
          <a:ln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General performance: variable</a:t>
            </a:r>
            <a:endParaRPr lang="en-GB" sz="1100" dirty="0"/>
          </a:p>
        </p:txBody>
      </p:sp>
      <p:sp>
        <p:nvSpPr>
          <p:cNvPr id="4" name="Callout: Line with Border and Accent Bar 3">
            <a:extLst>
              <a:ext uri="{FF2B5EF4-FFF2-40B4-BE49-F238E27FC236}">
                <a16:creationId xmlns:a16="http://schemas.microsoft.com/office/drawing/2014/main" id="{CEF2A361-1109-4537-8488-7D13BE8BA13F}"/>
              </a:ext>
            </a:extLst>
          </p:cNvPr>
          <p:cNvSpPr/>
          <p:nvPr/>
        </p:nvSpPr>
        <p:spPr>
          <a:xfrm>
            <a:off x="10203432" y="1679276"/>
            <a:ext cx="1736785" cy="691011"/>
          </a:xfrm>
          <a:prstGeom prst="accentBorderCallout1">
            <a:avLst>
              <a:gd name="adj1" fmla="val 18750"/>
              <a:gd name="adj2" fmla="val -8333"/>
              <a:gd name="adj3" fmla="val 110114"/>
              <a:gd name="adj4" fmla="val -87189"/>
            </a:avLst>
          </a:prstGeom>
          <a:ln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Dimensions: small</a:t>
            </a:r>
            <a:endParaRPr lang="en-GB" sz="1100" dirty="0"/>
          </a:p>
        </p:txBody>
      </p:sp>
      <p:sp>
        <p:nvSpPr>
          <p:cNvPr id="5" name="Callout: Line with Border and Accent Bar 4">
            <a:extLst>
              <a:ext uri="{FF2B5EF4-FFF2-40B4-BE49-F238E27FC236}">
                <a16:creationId xmlns:a16="http://schemas.microsoft.com/office/drawing/2014/main" id="{2E7392FB-651D-4DBC-939B-C4A5BB39463D}"/>
              </a:ext>
            </a:extLst>
          </p:cNvPr>
          <p:cNvSpPr/>
          <p:nvPr/>
        </p:nvSpPr>
        <p:spPr>
          <a:xfrm>
            <a:off x="10203432" y="2548567"/>
            <a:ext cx="1736785" cy="691011"/>
          </a:xfrm>
          <a:prstGeom prst="accentBorderCallout1">
            <a:avLst>
              <a:gd name="adj1" fmla="val 18750"/>
              <a:gd name="adj2" fmla="val -8333"/>
              <a:gd name="adj3" fmla="val 39997"/>
              <a:gd name="adj4" fmla="val -87789"/>
            </a:avLst>
          </a:prstGeom>
          <a:ln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Sources: variable</a:t>
            </a:r>
            <a:endParaRPr lang="en-GB" sz="1100" dirty="0"/>
          </a:p>
        </p:txBody>
      </p:sp>
      <p:sp>
        <p:nvSpPr>
          <p:cNvPr id="6" name="Callout: Line with Border and Accent Bar 5">
            <a:extLst>
              <a:ext uri="{FF2B5EF4-FFF2-40B4-BE49-F238E27FC236}">
                <a16:creationId xmlns:a16="http://schemas.microsoft.com/office/drawing/2014/main" id="{65E5775C-6678-4B93-8752-AFF57B4704A3}"/>
              </a:ext>
            </a:extLst>
          </p:cNvPr>
          <p:cNvSpPr/>
          <p:nvPr/>
        </p:nvSpPr>
        <p:spPr>
          <a:xfrm>
            <a:off x="10203432" y="3417858"/>
            <a:ext cx="1736785" cy="691011"/>
          </a:xfrm>
          <a:prstGeom prst="accentBorderCallout1">
            <a:avLst>
              <a:gd name="adj1" fmla="val 18750"/>
              <a:gd name="adj2" fmla="val -8333"/>
              <a:gd name="adj3" fmla="val 128996"/>
              <a:gd name="adj4" fmla="val -88338"/>
            </a:avLst>
          </a:prstGeom>
          <a:ln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Raters: variable</a:t>
            </a:r>
            <a:endParaRPr lang="en-GB" sz="1100" dirty="0"/>
          </a:p>
        </p:txBody>
      </p:sp>
      <p:sp>
        <p:nvSpPr>
          <p:cNvPr id="7" name="Callout: Line with Border and Accent Bar 6">
            <a:extLst>
              <a:ext uri="{FF2B5EF4-FFF2-40B4-BE49-F238E27FC236}">
                <a16:creationId xmlns:a16="http://schemas.microsoft.com/office/drawing/2014/main" id="{945B938B-09A7-4ED2-830D-5382F75706CF}"/>
              </a:ext>
            </a:extLst>
          </p:cNvPr>
          <p:cNvSpPr/>
          <p:nvPr/>
        </p:nvSpPr>
        <p:spPr>
          <a:xfrm>
            <a:off x="10269568" y="4287149"/>
            <a:ext cx="1736785" cy="691011"/>
          </a:xfrm>
          <a:prstGeom prst="accentBorderCallout1">
            <a:avLst>
              <a:gd name="adj1" fmla="val 18750"/>
              <a:gd name="adj2" fmla="val -8333"/>
              <a:gd name="adj3" fmla="val 26890"/>
              <a:gd name="adj4" fmla="val -91422"/>
            </a:avLst>
          </a:prstGeom>
          <a:ln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Residual: variable</a:t>
            </a:r>
            <a:endParaRPr lang="en-GB" sz="11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5E5BE03-0921-4AA1-A383-8B954C058826}"/>
              </a:ext>
            </a:extLst>
          </p:cNvPr>
          <p:cNvSpPr/>
          <p:nvPr/>
        </p:nvSpPr>
        <p:spPr>
          <a:xfrm>
            <a:off x="10269568" y="5184475"/>
            <a:ext cx="1736785" cy="691011"/>
          </a:xfrm>
          <a:prstGeom prst="rect">
            <a:avLst/>
          </a:prstGeom>
          <a:solidFill>
            <a:schemeClr val="tx2">
              <a:lumMod val="90000"/>
            </a:schemeClr>
          </a:solid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bg1"/>
                </a:solidFill>
              </a:rPr>
              <a:t>Missing effects</a:t>
            </a:r>
            <a:endParaRPr lang="en-GB" sz="1100" dirty="0">
              <a:solidFill>
                <a:schemeClr val="bg1"/>
              </a:solidFill>
            </a:endParaRPr>
          </a:p>
        </p:txBody>
      </p:sp>
      <p:pic>
        <p:nvPicPr>
          <p:cNvPr id="10" name="Graphic 9" descr="No sign">
            <a:extLst>
              <a:ext uri="{FF2B5EF4-FFF2-40B4-BE49-F238E27FC236}">
                <a16:creationId xmlns:a16="http://schemas.microsoft.com/office/drawing/2014/main" id="{DB3B3443-689B-4362-BB68-EA8A4F20D4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06200" y="5381600"/>
            <a:ext cx="281077" cy="28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463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10"/>
                            </p:stCondLst>
                            <p:childTnLst>
                              <p:par>
                                <p:cTn id="2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B4DB7-3AD3-4E5F-8037-C1F71AB95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with the Cross-Study variability?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24F35C-B949-4A3B-AEE2-50B8D523C8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could be several reasons for this, some of which might be methodological, others might be to do with situation-specificity </a:t>
            </a:r>
          </a:p>
          <a:p>
            <a:r>
              <a:rPr lang="en-US" dirty="0"/>
              <a:t>But one issue that certainly does not help in terms of promoting clarity is confounding</a:t>
            </a:r>
          </a:p>
          <a:p>
            <a:r>
              <a:rPr lang="en-US" dirty="0"/>
              <a:t>All of the studies mentioned are confounded to some degree as are others in the literature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84359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17FA7-0967-4323-B2B8-417B3E40C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Unconfounding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7CF9A7-4863-40A4-86F1-11591D2698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needed is an unconfounded perspective on multisource ratings</a:t>
            </a:r>
          </a:p>
          <a:p>
            <a:r>
              <a:rPr lang="en-US" dirty="0"/>
              <a:t>Confounding represents a major barrier to our understanding about the measurement structure of multisource ratings</a:t>
            </a:r>
          </a:p>
        </p:txBody>
      </p:sp>
    </p:spTree>
    <p:extLst>
      <p:ext uri="{BB962C8B-B14F-4D97-AF65-F5344CB8AC3E}">
        <p14:creationId xmlns:p14="http://schemas.microsoft.com/office/powerpoint/2010/main" val="278478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F5A5B-2858-48D1-A059-373973B42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Generalizability Theory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AF8E7-3F54-4EE4-89F4-F69C4C8964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777988"/>
            <a:ext cx="9291215" cy="3450613"/>
          </a:xfrm>
        </p:spPr>
        <p:txBody>
          <a:bodyPr/>
          <a:lstStyle/>
          <a:p>
            <a:r>
              <a:rPr lang="en-US" dirty="0"/>
              <a:t>Our approach involved an application of generalizability theory</a:t>
            </a:r>
            <a:r>
              <a:rPr lang="en-GB" dirty="0"/>
              <a:t> (G theory)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7074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20C41-7C86-4089-82A9-86C886C96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291215" cy="1049235"/>
          </a:xfrm>
        </p:spPr>
        <p:txBody>
          <a:bodyPr>
            <a:normAutofit/>
          </a:bodyPr>
          <a:lstStyle/>
          <a:p>
            <a:r>
              <a:rPr lang="en-US" dirty="0"/>
              <a:t>What Is G theory?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F06427-5206-441C-B455-3ACBB8FAEC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4"/>
            <a:ext cx="5881213" cy="345061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sz="1500" dirty="0"/>
              <a:t>Developed by Lee Cronbach and his colleagues in the 1960s as an approach to estimating reliability in multifaceted measurement contexts</a:t>
            </a:r>
          </a:p>
          <a:p>
            <a:pPr lvl="1">
              <a:lnSpc>
                <a:spcPct val="110000"/>
              </a:lnSpc>
            </a:pPr>
            <a:r>
              <a:rPr lang="en-US" sz="1500" dirty="0"/>
              <a:t>Any form of assessment with multiple sources of variance</a:t>
            </a:r>
          </a:p>
          <a:p>
            <a:pPr>
              <a:lnSpc>
                <a:spcPct val="110000"/>
              </a:lnSpc>
            </a:pPr>
            <a:r>
              <a:rPr lang="en-US" sz="1500" dirty="0"/>
              <a:t>Cronbach researched in the education context in which the application of G theory is clearly applicable</a:t>
            </a:r>
          </a:p>
          <a:p>
            <a:pPr lvl="1">
              <a:lnSpc>
                <a:spcPct val="110000"/>
              </a:lnSpc>
            </a:pPr>
            <a:r>
              <a:rPr lang="en-US" sz="1500" dirty="0"/>
              <a:t>E.g., students (s) crossed with classes (c) rated on items (</a:t>
            </a:r>
            <a:r>
              <a:rPr lang="en-US" sz="1500" dirty="0" err="1"/>
              <a:t>i</a:t>
            </a:r>
            <a:r>
              <a:rPr lang="en-US" sz="1500" dirty="0"/>
              <a:t>) nested in tests (t)</a:t>
            </a:r>
          </a:p>
          <a:p>
            <a:pPr lvl="2">
              <a:lnSpc>
                <a:spcPct val="110000"/>
              </a:lnSpc>
            </a:pPr>
            <a:r>
              <a:rPr lang="en-US" sz="1500" dirty="0"/>
              <a:t>s</a:t>
            </a:r>
          </a:p>
          <a:p>
            <a:pPr lvl="2">
              <a:lnSpc>
                <a:spcPct val="110000"/>
              </a:lnSpc>
            </a:pPr>
            <a:r>
              <a:rPr lang="en-US" sz="1500" dirty="0"/>
              <a:t>c</a:t>
            </a:r>
          </a:p>
          <a:p>
            <a:pPr lvl="2">
              <a:lnSpc>
                <a:spcPct val="110000"/>
              </a:lnSpc>
            </a:pPr>
            <a:r>
              <a:rPr lang="en-US" sz="1500" dirty="0"/>
              <a:t>t</a:t>
            </a:r>
          </a:p>
          <a:p>
            <a:pPr lvl="2">
              <a:lnSpc>
                <a:spcPct val="110000"/>
              </a:lnSpc>
            </a:pPr>
            <a:r>
              <a:rPr lang="en-US" sz="1500" dirty="0"/>
              <a:t>i:t</a:t>
            </a:r>
          </a:p>
          <a:p>
            <a:pPr lvl="2">
              <a:lnSpc>
                <a:spcPct val="110000"/>
              </a:lnSpc>
            </a:pPr>
            <a:r>
              <a:rPr lang="en-US" sz="1500" dirty="0"/>
              <a:t>…and interactions</a:t>
            </a:r>
          </a:p>
          <a:p>
            <a:pPr lvl="1">
              <a:lnSpc>
                <a:spcPct val="110000"/>
              </a:lnSpc>
            </a:pP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2140729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FA110-51D7-4636-BF1A-CA478D521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Duncan Jackson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506CD7-4AA1-43E6-B1C9-40B533E051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King’s Business School, London</a:t>
            </a:r>
          </a:p>
          <a:p>
            <a:r>
              <a:rPr lang="en-US" dirty="0"/>
              <a:t>Researches multifaceted assessment</a:t>
            </a:r>
          </a:p>
          <a:p>
            <a:r>
              <a:rPr lang="en-US" dirty="0"/>
              <a:t>Works as a consultant to several </a:t>
            </a:r>
            <a:r>
              <a:rPr lang="en-US" dirty="0" err="1"/>
              <a:t>organisations</a:t>
            </a:r>
            <a:r>
              <a:rPr lang="en-US" dirty="0"/>
              <a:t> in the UK and NZ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88335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6FECC-8A9A-4EBF-ABEC-37C43F3AA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Statistical Basis for G theory?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76BC2B-F12A-4210-A678-74BFAF5B65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forms its basis from the work of Ronald Fisher on factorial ANOVA</a:t>
            </a:r>
          </a:p>
          <a:p>
            <a:r>
              <a:rPr lang="en-US" dirty="0"/>
              <a:t>But there are marked differences </a:t>
            </a:r>
          </a:p>
          <a:p>
            <a:pPr lvl="1"/>
            <a:r>
              <a:rPr lang="en-US" dirty="0"/>
              <a:t>No significance testing</a:t>
            </a:r>
          </a:p>
          <a:p>
            <a:pPr lvl="1"/>
            <a:r>
              <a:rPr lang="en-US" dirty="0"/>
              <a:t>Focus on effect sizes</a:t>
            </a:r>
          </a:p>
          <a:p>
            <a:pPr lvl="1"/>
            <a:r>
              <a:rPr lang="en-US" dirty="0"/>
              <a:t>And nowadays, non-ANOVA estimators (e.g., REML, Bayes’) tend to be used more often because of their flexibility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58337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A7357-8203-4515-AE11-6390D2D8F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G theory?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1FF9DB-D52A-4276-BC62-BBFAF8E3B9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does it help?</a:t>
            </a:r>
          </a:p>
          <a:p>
            <a:pPr lvl="1"/>
            <a:r>
              <a:rPr lang="en-US" dirty="0"/>
              <a:t>If you are faced with a measurement design involving many sources of variance (i.e., effects), it can help to unconfound all of those effects</a:t>
            </a:r>
          </a:p>
          <a:p>
            <a:pPr lvl="1"/>
            <a:r>
              <a:rPr lang="en-US" dirty="0"/>
              <a:t>Other approaches might provide more detail on effects of interest but might not be able, in a practical sense, to estimate as many effects as G theory can</a:t>
            </a:r>
          </a:p>
          <a:p>
            <a:pPr lvl="1"/>
            <a:r>
              <a:rPr lang="en-US" dirty="0"/>
              <a:t>You can use G theory to help optimize assessments (e.g., the optimal number of exercises for your assessment </a:t>
            </a:r>
            <a:r>
              <a:rPr lang="en-US" dirty="0" err="1"/>
              <a:t>centre</a:t>
            </a:r>
            <a:r>
              <a:rPr lang="en-US" dirty="0"/>
              <a:t>, optimal number of raters for your performance management system)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79073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17430-34CC-4319-A7A4-A01C564D0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 it called G theory?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3E9E9-6EBB-422E-A874-424BE158F2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Because the researcher aims to generalize across specific sources of variance regarded as error</a:t>
            </a:r>
          </a:p>
          <a:p>
            <a:r>
              <a:rPr lang="en-US" dirty="0"/>
              <a:t>Implied here is that the researcher has some, reasonable discretion over what is regarded as true score and what is regarded as error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07149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17430-34CC-4319-A7A4-A01C564D0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 it called G theory?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3E9E9-6EBB-422E-A874-424BE158F2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Take for example a Big Five model across different situations</a:t>
            </a:r>
          </a:p>
          <a:p>
            <a:r>
              <a:rPr lang="en-US" dirty="0"/>
              <a:t>Here, we would have the following main effects</a:t>
            </a:r>
          </a:p>
          <a:p>
            <a:pPr lvl="1"/>
            <a:r>
              <a:rPr lang="en-US" dirty="0"/>
              <a:t>p</a:t>
            </a:r>
          </a:p>
          <a:p>
            <a:pPr lvl="1"/>
            <a:r>
              <a:rPr lang="en-US" dirty="0"/>
              <a:t>t</a:t>
            </a:r>
          </a:p>
          <a:p>
            <a:pPr lvl="1"/>
            <a:r>
              <a:rPr lang="en-US" dirty="0"/>
              <a:t>i:t</a:t>
            </a:r>
          </a:p>
          <a:p>
            <a:pPr lvl="1"/>
            <a:r>
              <a:rPr lang="en-US" dirty="0"/>
              <a:t>s</a:t>
            </a:r>
          </a:p>
          <a:p>
            <a:r>
              <a:rPr lang="en-US" dirty="0"/>
              <a:t>And the following interactions</a:t>
            </a:r>
          </a:p>
          <a:p>
            <a:pPr lvl="1"/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 err="1"/>
              <a:t>pi:t</a:t>
            </a:r>
            <a:endParaRPr lang="en-US" dirty="0"/>
          </a:p>
          <a:p>
            <a:pPr lvl="1"/>
            <a:r>
              <a:rPr lang="en-US" dirty="0" err="1"/>
              <a:t>ps</a:t>
            </a:r>
            <a:endParaRPr lang="en-US" dirty="0"/>
          </a:p>
          <a:p>
            <a:pPr lvl="1"/>
            <a:r>
              <a:rPr lang="en-US" dirty="0" err="1"/>
              <a:t>ts</a:t>
            </a:r>
            <a:endParaRPr lang="en-US" dirty="0"/>
          </a:p>
          <a:p>
            <a:pPr lvl="1"/>
            <a:r>
              <a:rPr lang="en-US" dirty="0" err="1"/>
              <a:t>is:t</a:t>
            </a:r>
            <a:endParaRPr lang="en-US" dirty="0"/>
          </a:p>
          <a:p>
            <a:pPr lvl="1"/>
            <a:r>
              <a:rPr lang="en-US" dirty="0"/>
              <a:t>pts</a:t>
            </a:r>
          </a:p>
          <a:p>
            <a:pPr lvl="1"/>
            <a:r>
              <a:rPr lang="en-US" dirty="0" err="1"/>
              <a:t>pis:t</a:t>
            </a: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allout: Line with Border and Accent Bar 3">
            <a:extLst>
              <a:ext uri="{FF2B5EF4-FFF2-40B4-BE49-F238E27FC236}">
                <a16:creationId xmlns:a16="http://schemas.microsoft.com/office/drawing/2014/main" id="{D16639FF-670C-40E0-992A-83072CAACC20}"/>
              </a:ext>
            </a:extLst>
          </p:cNvPr>
          <p:cNvSpPr/>
          <p:nvPr/>
        </p:nvSpPr>
        <p:spPr>
          <a:xfrm>
            <a:off x="7706224" y="2351465"/>
            <a:ext cx="1691137" cy="607984"/>
          </a:xfrm>
          <a:prstGeom prst="accentBorderCallout1">
            <a:avLst>
              <a:gd name="adj1" fmla="val 18750"/>
              <a:gd name="adj2" fmla="val -8333"/>
              <a:gd name="adj3" fmla="val 57652"/>
              <a:gd name="adj4" fmla="val -316511"/>
            </a:avLst>
          </a:prstGeom>
          <a:solidFill>
            <a:srgbClr val="92D050"/>
          </a:solidFill>
          <a:ln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General effect for participants </a:t>
            </a:r>
          </a:p>
          <a:p>
            <a:pPr algn="ctr"/>
            <a:r>
              <a:rPr lang="en-US" sz="1200" dirty="0"/>
              <a:t>(True Score)</a:t>
            </a:r>
            <a:endParaRPr lang="en-GB" sz="1200" dirty="0"/>
          </a:p>
        </p:txBody>
      </p:sp>
      <p:sp>
        <p:nvSpPr>
          <p:cNvPr id="6" name="Callout: Line with Border and Accent Bar 5">
            <a:extLst>
              <a:ext uri="{FF2B5EF4-FFF2-40B4-BE49-F238E27FC236}">
                <a16:creationId xmlns:a16="http://schemas.microsoft.com/office/drawing/2014/main" id="{21CB06A1-3DE7-4128-BB8A-C1766E586498}"/>
              </a:ext>
            </a:extLst>
          </p:cNvPr>
          <p:cNvSpPr/>
          <p:nvPr/>
        </p:nvSpPr>
        <p:spPr>
          <a:xfrm>
            <a:off x="7706224" y="3121427"/>
            <a:ext cx="1691137" cy="607984"/>
          </a:xfrm>
          <a:prstGeom prst="accentBorderCallout1">
            <a:avLst>
              <a:gd name="adj1" fmla="val 18750"/>
              <a:gd name="adj2" fmla="val -8333"/>
              <a:gd name="adj3" fmla="val 120633"/>
              <a:gd name="adj4" fmla="val -311600"/>
            </a:avLst>
          </a:prstGeom>
          <a:solidFill>
            <a:srgbClr val="92D050"/>
          </a:solidFill>
          <a:ln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Scores for individuals depend on traits</a:t>
            </a:r>
          </a:p>
          <a:p>
            <a:pPr algn="ctr"/>
            <a:r>
              <a:rPr lang="en-US" sz="1200" dirty="0"/>
              <a:t>(True Score)</a:t>
            </a:r>
            <a:endParaRPr lang="en-GB" sz="1200" dirty="0"/>
          </a:p>
        </p:txBody>
      </p:sp>
      <p:sp>
        <p:nvSpPr>
          <p:cNvPr id="7" name="Callout: Line with Border and Accent Bar 6">
            <a:extLst>
              <a:ext uri="{FF2B5EF4-FFF2-40B4-BE49-F238E27FC236}">
                <a16:creationId xmlns:a16="http://schemas.microsoft.com/office/drawing/2014/main" id="{52ADADFA-A9E1-49BC-8DC9-1414FDE714BE}"/>
              </a:ext>
            </a:extLst>
          </p:cNvPr>
          <p:cNvSpPr/>
          <p:nvPr/>
        </p:nvSpPr>
        <p:spPr>
          <a:xfrm>
            <a:off x="7706224" y="4676864"/>
            <a:ext cx="1691137" cy="607984"/>
          </a:xfrm>
          <a:prstGeom prst="accentBorderCallout1">
            <a:avLst>
              <a:gd name="adj1" fmla="val 18750"/>
              <a:gd name="adj2" fmla="val -8333"/>
              <a:gd name="adj3" fmla="val 75494"/>
              <a:gd name="adj4" fmla="val -306193"/>
            </a:avLst>
          </a:prstGeom>
          <a:solidFill>
            <a:srgbClr val="FF0000"/>
          </a:solidFill>
          <a:ln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Residual variance</a:t>
            </a:r>
          </a:p>
          <a:p>
            <a:pPr algn="ctr"/>
            <a:r>
              <a:rPr lang="en-US" sz="1200" dirty="0"/>
              <a:t>(Error)</a:t>
            </a:r>
            <a:endParaRPr lang="en-GB" sz="12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161BBD-0ED4-416E-909A-668002A0F410}"/>
              </a:ext>
            </a:extLst>
          </p:cNvPr>
          <p:cNvSpPr/>
          <p:nvPr/>
        </p:nvSpPr>
        <p:spPr>
          <a:xfrm>
            <a:off x="9724373" y="3954564"/>
            <a:ext cx="1691137" cy="1248525"/>
          </a:xfrm>
          <a:prstGeom prst="rect">
            <a:avLst/>
          </a:prstGeom>
          <a:solidFill>
            <a:srgbClr val="E93B3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It is across these effects that we wish to generalize our observed scores</a:t>
            </a:r>
            <a:endParaRPr lang="en-GB" sz="1100" dirty="0"/>
          </a:p>
        </p:txBody>
      </p:sp>
      <p:sp>
        <p:nvSpPr>
          <p:cNvPr id="9" name="Callout: Line with Border and Accent Bar 8">
            <a:extLst>
              <a:ext uri="{FF2B5EF4-FFF2-40B4-BE49-F238E27FC236}">
                <a16:creationId xmlns:a16="http://schemas.microsoft.com/office/drawing/2014/main" id="{BE90EA25-3B98-4CF3-A5D0-4F569C0D232A}"/>
              </a:ext>
            </a:extLst>
          </p:cNvPr>
          <p:cNvSpPr/>
          <p:nvPr/>
        </p:nvSpPr>
        <p:spPr>
          <a:xfrm>
            <a:off x="7706224" y="3887383"/>
            <a:ext cx="1691137" cy="607984"/>
          </a:xfrm>
          <a:prstGeom prst="accentBorderCallout1">
            <a:avLst>
              <a:gd name="adj1" fmla="val 18750"/>
              <a:gd name="adj2" fmla="val -8333"/>
              <a:gd name="adj3" fmla="val 60473"/>
              <a:gd name="adj4" fmla="val -311600"/>
            </a:avLst>
          </a:prstGeom>
          <a:solidFill>
            <a:srgbClr val="FF0000"/>
          </a:solidFill>
          <a:ln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Scores for individuals depend on situations</a:t>
            </a:r>
          </a:p>
          <a:p>
            <a:pPr algn="ctr"/>
            <a:r>
              <a:rPr lang="en-US" sz="1200" dirty="0"/>
              <a:t>(error)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68279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0FA5F-2FA7-4089-8DF3-C47F6B661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0392" y="1496181"/>
            <a:ext cx="9291215" cy="1049235"/>
          </a:xfrm>
        </p:spPr>
        <p:txBody>
          <a:bodyPr/>
          <a:lstStyle/>
          <a:p>
            <a:r>
              <a:rPr lang="en-US" dirty="0"/>
              <a:t>Let’s Apply this Logic to Multisource Ratings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79314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88A03-A236-4D02-BF2D-EFCF4CED8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 Study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A26528-AA48-4C37-920B-DB36B468A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853754"/>
            <a:ext cx="9291215" cy="345061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Operational multisource rating procedure in the UK</a:t>
            </a:r>
          </a:p>
          <a:p>
            <a:r>
              <a:rPr lang="en-US" dirty="0"/>
              <a:t>1495 raters</a:t>
            </a:r>
          </a:p>
          <a:p>
            <a:r>
              <a:rPr lang="en-US" dirty="0"/>
              <a:t>5 sources</a:t>
            </a:r>
          </a:p>
          <a:p>
            <a:pPr lvl="1"/>
            <a:r>
              <a:rPr lang="en-US" dirty="0"/>
              <a:t>Senior managers, colleagues, direct reports, self, stakeholder</a:t>
            </a:r>
          </a:p>
          <a:p>
            <a:r>
              <a:rPr lang="en-US" dirty="0"/>
              <a:t>392 managerial ratees</a:t>
            </a:r>
          </a:p>
          <a:p>
            <a:r>
              <a:rPr lang="en-US" dirty="0"/>
              <a:t>4 dimensions</a:t>
            </a:r>
          </a:p>
          <a:p>
            <a:pPr lvl="1"/>
            <a:r>
              <a:rPr lang="en-US" dirty="0"/>
              <a:t>Teamwork, organizational citizenship, results-focus, motivation</a:t>
            </a:r>
          </a:p>
          <a:p>
            <a:pPr lvl="1"/>
            <a:r>
              <a:rPr lang="en-US" dirty="0"/>
              <a:t>Multiple items per dimension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26623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325A0-913B-4C66-B404-E43DE451B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903E56-A37F-413D-9680-26E5728C01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Generalizability theory with Bayesian inference</a:t>
            </a:r>
          </a:p>
          <a:p>
            <a:r>
              <a:rPr lang="en-US" dirty="0"/>
              <a:t>17 effects, 15 of which relevant to between-participant comparisons, as described earlier</a:t>
            </a:r>
          </a:p>
          <a:p>
            <a:r>
              <a:rPr lang="en-US" dirty="0"/>
              <a:t>Aggregation was taken into account</a:t>
            </a:r>
          </a:p>
          <a:p>
            <a:r>
              <a:rPr lang="en-US" dirty="0"/>
              <a:t>Corrected for ill-structured nature of the measurement design</a:t>
            </a:r>
          </a:p>
          <a:p>
            <a:pPr lvl="1"/>
            <a:r>
              <a:rPr lang="en-US" dirty="0"/>
              <a:t>See </a:t>
            </a:r>
            <a:r>
              <a:rPr lang="en-GB" dirty="0" err="1"/>
              <a:t>Putka</a:t>
            </a:r>
            <a:r>
              <a:rPr lang="en-GB" dirty="0"/>
              <a:t>, Le, McCloy, and Diaz (2008)</a:t>
            </a:r>
          </a:p>
        </p:txBody>
      </p:sp>
    </p:spTree>
    <p:extLst>
      <p:ext uri="{BB962C8B-B14F-4D97-AF65-F5344CB8AC3E}">
        <p14:creationId xmlns:p14="http://schemas.microsoft.com/office/powerpoint/2010/main" val="24377884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D14BD17-A0DE-472D-8443-BB8195840B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069" y="413077"/>
            <a:ext cx="8717612" cy="5979095"/>
          </a:xfrm>
          <a:prstGeom prst="rect">
            <a:avLst/>
          </a:prstGeom>
        </p:spPr>
      </p:pic>
      <p:sp>
        <p:nvSpPr>
          <p:cNvPr id="3" name="Callout: Line with Border and Accent Bar 2">
            <a:extLst>
              <a:ext uri="{FF2B5EF4-FFF2-40B4-BE49-F238E27FC236}">
                <a16:creationId xmlns:a16="http://schemas.microsoft.com/office/drawing/2014/main" id="{EE0BE351-BF25-41F1-9BEC-C97E0FE41B5F}"/>
              </a:ext>
            </a:extLst>
          </p:cNvPr>
          <p:cNvSpPr/>
          <p:nvPr/>
        </p:nvSpPr>
        <p:spPr>
          <a:xfrm>
            <a:off x="10203432" y="831011"/>
            <a:ext cx="1736785" cy="691011"/>
          </a:xfrm>
          <a:prstGeom prst="accentBorderCallout1">
            <a:avLst>
              <a:gd name="adj1" fmla="val 18750"/>
              <a:gd name="adj2" fmla="val -8333"/>
              <a:gd name="adj3" fmla="val 157032"/>
              <a:gd name="adj4" fmla="val -73490"/>
            </a:avLst>
          </a:prstGeom>
          <a:ln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General performance: sizable</a:t>
            </a:r>
            <a:endParaRPr lang="en-GB" sz="1100" dirty="0"/>
          </a:p>
        </p:txBody>
      </p:sp>
      <p:sp>
        <p:nvSpPr>
          <p:cNvPr id="4" name="Callout: Line with Border and Accent Bar 3">
            <a:extLst>
              <a:ext uri="{FF2B5EF4-FFF2-40B4-BE49-F238E27FC236}">
                <a16:creationId xmlns:a16="http://schemas.microsoft.com/office/drawing/2014/main" id="{1BABEF45-F149-4135-A11E-9B5A2B3CB0B4}"/>
              </a:ext>
            </a:extLst>
          </p:cNvPr>
          <p:cNvSpPr/>
          <p:nvPr/>
        </p:nvSpPr>
        <p:spPr>
          <a:xfrm>
            <a:off x="10203432" y="1644770"/>
            <a:ext cx="1736785" cy="691011"/>
          </a:xfrm>
          <a:prstGeom prst="accentBorderCallout1">
            <a:avLst>
              <a:gd name="adj1" fmla="val 18750"/>
              <a:gd name="adj2" fmla="val -8333"/>
              <a:gd name="adj3" fmla="val 80881"/>
              <a:gd name="adj4" fmla="val -70013"/>
            </a:avLst>
          </a:prstGeom>
          <a:ln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Source effects I: sizable</a:t>
            </a:r>
            <a:endParaRPr lang="en-GB" sz="1100" dirty="0"/>
          </a:p>
        </p:txBody>
      </p:sp>
      <p:sp>
        <p:nvSpPr>
          <p:cNvPr id="5" name="Callout: Line with Border and Accent Bar 4">
            <a:extLst>
              <a:ext uri="{FF2B5EF4-FFF2-40B4-BE49-F238E27FC236}">
                <a16:creationId xmlns:a16="http://schemas.microsoft.com/office/drawing/2014/main" id="{A489D1F5-D183-4572-9FE7-4CB0A6891E28}"/>
              </a:ext>
            </a:extLst>
          </p:cNvPr>
          <p:cNvSpPr/>
          <p:nvPr/>
        </p:nvSpPr>
        <p:spPr>
          <a:xfrm>
            <a:off x="10203432" y="3272287"/>
            <a:ext cx="1736785" cy="691011"/>
          </a:xfrm>
          <a:prstGeom prst="accentBorderCallout1">
            <a:avLst>
              <a:gd name="adj1" fmla="val 18750"/>
              <a:gd name="adj2" fmla="val -8333"/>
              <a:gd name="adj3" fmla="val -28976"/>
              <a:gd name="adj4" fmla="val -70509"/>
            </a:avLst>
          </a:prstGeom>
          <a:ln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Source effects II: sizable</a:t>
            </a:r>
            <a:endParaRPr lang="en-GB" sz="1100" dirty="0"/>
          </a:p>
        </p:txBody>
      </p:sp>
      <p:sp>
        <p:nvSpPr>
          <p:cNvPr id="6" name="Callout: Line with Border and Accent Bar 5">
            <a:extLst>
              <a:ext uri="{FF2B5EF4-FFF2-40B4-BE49-F238E27FC236}">
                <a16:creationId xmlns:a16="http://schemas.microsoft.com/office/drawing/2014/main" id="{F4105F4E-8B51-4C8D-837D-210917BE3C88}"/>
              </a:ext>
            </a:extLst>
          </p:cNvPr>
          <p:cNvSpPr/>
          <p:nvPr/>
        </p:nvSpPr>
        <p:spPr>
          <a:xfrm>
            <a:off x="10203432" y="2458528"/>
            <a:ext cx="1736785" cy="691011"/>
          </a:xfrm>
          <a:prstGeom prst="accentBorderCallout1">
            <a:avLst>
              <a:gd name="adj1" fmla="val 18750"/>
              <a:gd name="adj2" fmla="val -8333"/>
              <a:gd name="adj3" fmla="val 20959"/>
              <a:gd name="adj4" fmla="val -70013"/>
            </a:avLst>
          </a:prstGeom>
          <a:ln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Dimension effects: uh-oh!</a:t>
            </a:r>
            <a:endParaRPr lang="en-GB" sz="1100" dirty="0"/>
          </a:p>
        </p:txBody>
      </p:sp>
      <p:sp>
        <p:nvSpPr>
          <p:cNvPr id="7" name="Callout: Line with Border and Accent Bar 6">
            <a:extLst>
              <a:ext uri="{FF2B5EF4-FFF2-40B4-BE49-F238E27FC236}">
                <a16:creationId xmlns:a16="http://schemas.microsoft.com/office/drawing/2014/main" id="{615B7341-CBFC-4AFC-8FFF-BB50AA30465F}"/>
              </a:ext>
            </a:extLst>
          </p:cNvPr>
          <p:cNvSpPr/>
          <p:nvPr/>
        </p:nvSpPr>
        <p:spPr>
          <a:xfrm>
            <a:off x="10203431" y="4106174"/>
            <a:ext cx="1736785" cy="691011"/>
          </a:xfrm>
          <a:prstGeom prst="accentBorderCallout1">
            <a:avLst>
              <a:gd name="adj1" fmla="val 18750"/>
              <a:gd name="adj2" fmla="val -8333"/>
              <a:gd name="adj3" fmla="val 54666"/>
              <a:gd name="adj4" fmla="val -69516"/>
            </a:avLst>
          </a:prstGeom>
          <a:ln>
            <a:tailEnd type="stealth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Source effects don’t have anything to do with dimension effects</a:t>
            </a:r>
            <a:endParaRPr lang="en-GB" sz="11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E8EF4AA-3D2D-4977-8FB1-73FFFB9AE78A}"/>
              </a:ext>
            </a:extLst>
          </p:cNvPr>
          <p:cNvSpPr/>
          <p:nvPr/>
        </p:nvSpPr>
        <p:spPr>
          <a:xfrm>
            <a:off x="10203431" y="4972589"/>
            <a:ext cx="1736785" cy="10687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Other rater- and item-related effects tend to be quite small</a:t>
            </a:r>
            <a:endParaRPr lang="en-GB" sz="11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1CE7ABA-1669-4257-8F79-18D30E5517DF}"/>
              </a:ext>
            </a:extLst>
          </p:cNvPr>
          <p:cNvSpPr/>
          <p:nvPr/>
        </p:nvSpPr>
        <p:spPr>
          <a:xfrm>
            <a:off x="6501384" y="749809"/>
            <a:ext cx="2630297" cy="4910328"/>
          </a:xfrm>
          <a:prstGeom prst="rect">
            <a:avLst/>
          </a:prstGeom>
          <a:solidFill>
            <a:srgbClr val="92D050">
              <a:alpha val="1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388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E156F-DEA8-41F1-A968-F45CB58A8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Should We Feed Back to Ratees?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9DEA59-DCEE-4F8A-9159-FBCC6735AC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Our results suggest that feedback should focus on:</a:t>
            </a:r>
          </a:p>
          <a:p>
            <a:pPr lvl="1"/>
            <a:r>
              <a:rPr lang="en-US" dirty="0"/>
              <a:t>General performance</a:t>
            </a:r>
          </a:p>
          <a:p>
            <a:pPr lvl="1"/>
            <a:r>
              <a:rPr lang="en-US" dirty="0"/>
              <a:t>Source perspectives</a:t>
            </a:r>
          </a:p>
          <a:p>
            <a:r>
              <a:rPr lang="en-US" dirty="0"/>
              <a:t>Dimensions have almost nothing to do with what is being assessed</a:t>
            </a:r>
          </a:p>
          <a:p>
            <a:pPr lvl="1"/>
            <a:r>
              <a:rPr lang="en-US" dirty="0"/>
              <a:t>Problematic for historical literature, which assumed source * dimension interactions (Guion, 1965; </a:t>
            </a:r>
            <a:r>
              <a:rPr lang="en-US" dirty="0" err="1"/>
              <a:t>Klimoski</a:t>
            </a:r>
            <a:r>
              <a:rPr lang="en-US" dirty="0"/>
              <a:t> &amp; London, 1974) </a:t>
            </a:r>
          </a:p>
          <a:p>
            <a:r>
              <a:rPr lang="en-US" dirty="0"/>
              <a:t>Rater- and item-related effects tend to be small, so the instrument tends to be fairly reliable (&gt;.80, regardless of generalization type)</a:t>
            </a:r>
          </a:p>
          <a:p>
            <a:r>
              <a:rPr lang="en-US" dirty="0"/>
              <a:t>We have repeated these results with a second sample</a:t>
            </a:r>
          </a:p>
        </p:txBody>
      </p:sp>
    </p:spTree>
    <p:extLst>
      <p:ext uri="{BB962C8B-B14F-4D97-AF65-F5344CB8AC3E}">
        <p14:creationId xmlns:p14="http://schemas.microsoft.com/office/powerpoint/2010/main" val="27060443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231EC-792E-4E2F-922B-E7B9B999E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Dimensions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898F3E-E21F-4524-A156-9D9A308703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Dimensions are routinely the focus of assessments of this type and perhaps they should not be</a:t>
            </a:r>
          </a:p>
          <a:p>
            <a:pPr lvl="1"/>
            <a:r>
              <a:rPr lang="en-US" dirty="0"/>
              <a:t>This is not the same as saying that there are no constructs being assessed in multisource ratings, but that the true constructs might not be those designated for measurement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7044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ABBE2-2064-4330-9E30-0166D2B2A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Focus </a:t>
            </a:r>
            <a:r>
              <a:rPr lang="en-US"/>
              <a:t>for Tonight’s </a:t>
            </a:r>
            <a:r>
              <a:rPr lang="en-US" dirty="0"/>
              <a:t>Talk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1281F9-F10E-4200-BCFF-423299345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I’ll focus on what is scored in 360s and how to make the most out of 360 scores for feedback and development purposes</a:t>
            </a:r>
          </a:p>
          <a:p>
            <a:pPr lvl="1"/>
            <a:r>
              <a:rPr lang="en-US" dirty="0"/>
              <a:t>360’s are often designed with the purpose of measuring competencies</a:t>
            </a:r>
          </a:p>
          <a:p>
            <a:pPr lvl="1"/>
            <a:r>
              <a:rPr lang="en-US" dirty="0"/>
              <a:t>But, until recently, no one has (properly) checked if or how competencies are relevant to 360 assessments</a:t>
            </a:r>
          </a:p>
          <a:p>
            <a:pPr lvl="1"/>
            <a:r>
              <a:rPr lang="en-US" dirty="0"/>
              <a:t>We’ll do that very thing tonight!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48244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ACBBC-2E7A-4B79-A447-72DECCB3F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 Perspectives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AC45A3-54A4-430D-B6F8-7CA88FF43F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 potentially meaningful insights (Borman, 1974; Borman &amp; </a:t>
            </a:r>
            <a:r>
              <a:rPr lang="en-US" dirty="0" err="1"/>
              <a:t>Motowidlo</a:t>
            </a:r>
            <a:r>
              <a:rPr lang="en-US" dirty="0"/>
              <a:t>, 1997) </a:t>
            </a:r>
          </a:p>
          <a:p>
            <a:pPr lvl="1"/>
            <a:r>
              <a:rPr lang="en-US" dirty="0"/>
              <a:t>E.g., the hard worker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46195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97B18-9280-48DF-B30A-52DDAAEC0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Performance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970239-C1A5-4D96-AE91-468F401722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Might subsume psychological factors (e.g., </a:t>
            </a:r>
            <a:r>
              <a:rPr lang="en-US" i="1" dirty="0"/>
              <a:t>g</a:t>
            </a:r>
            <a:r>
              <a:rPr lang="en-US" dirty="0"/>
              <a:t>, personality) if these are relevant to the assessment</a:t>
            </a:r>
          </a:p>
        </p:txBody>
      </p:sp>
    </p:spTree>
    <p:extLst>
      <p:ext uri="{BB962C8B-B14F-4D97-AF65-F5344CB8AC3E}">
        <p14:creationId xmlns:p14="http://schemas.microsoft.com/office/powerpoint/2010/main" val="34416437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9186C-744D-4B49-B884-D16467B6D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48413-F8EA-4A74-B154-C071D191AB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741363" indent="-741363">
              <a:buNone/>
            </a:pPr>
            <a:r>
              <a:rPr lang="en-GB" dirty="0"/>
              <a:t>Borman, W. C. (1974). The rating of individuals in organizations: An alternate approach. </a:t>
            </a:r>
            <a:r>
              <a:rPr lang="en-GB" i="1" dirty="0"/>
              <a:t>Organizational </a:t>
            </a:r>
            <a:r>
              <a:rPr lang="en-GB" i="1" dirty="0" err="1"/>
              <a:t>Behavior</a:t>
            </a:r>
            <a:r>
              <a:rPr lang="en-GB" i="1" dirty="0"/>
              <a:t> &amp; Human Performance, 12</a:t>
            </a:r>
            <a:r>
              <a:rPr lang="en-GB" dirty="0"/>
              <a:t>, 105-124. </a:t>
            </a:r>
            <a:r>
              <a:rPr lang="en-GB" dirty="0" err="1"/>
              <a:t>doi</a:t>
            </a:r>
            <a:r>
              <a:rPr lang="en-GB" dirty="0"/>
              <a:t>: 10.1016/0030-5073(74)90040-3</a:t>
            </a:r>
          </a:p>
          <a:p>
            <a:pPr marL="741363" indent="-741363">
              <a:buNone/>
            </a:pPr>
            <a:r>
              <a:rPr lang="en-GB" dirty="0"/>
              <a:t>Borman, W. C., &amp; </a:t>
            </a:r>
            <a:r>
              <a:rPr lang="en-GB" dirty="0" err="1"/>
              <a:t>Motowidlo</a:t>
            </a:r>
            <a:r>
              <a:rPr lang="en-GB" dirty="0"/>
              <a:t>, S. J. (1997). Task performance and contextual performance: The meaning for personnel selection research. </a:t>
            </a:r>
            <a:r>
              <a:rPr lang="en-GB" i="1" dirty="0"/>
              <a:t>Human Performance, 10</a:t>
            </a:r>
            <a:r>
              <a:rPr lang="en-GB" dirty="0"/>
              <a:t>, 99-109. </a:t>
            </a:r>
          </a:p>
          <a:p>
            <a:pPr marL="741363" indent="-741363">
              <a:buNone/>
            </a:pPr>
            <a:r>
              <a:rPr lang="en-GB" dirty="0"/>
              <a:t>Brennan, R. L. (2001). </a:t>
            </a:r>
            <a:r>
              <a:rPr lang="en-GB" i="1" dirty="0"/>
              <a:t>Generalizability theory</a:t>
            </a:r>
            <a:r>
              <a:rPr lang="en-GB" dirty="0"/>
              <a:t>. New York: Springer Verlag.</a:t>
            </a:r>
          </a:p>
          <a:p>
            <a:pPr marL="741363" indent="-741363">
              <a:buNone/>
            </a:pPr>
            <a:r>
              <a:rPr lang="en-GB" dirty="0" err="1"/>
              <a:t>Putka</a:t>
            </a:r>
            <a:r>
              <a:rPr lang="en-GB" dirty="0"/>
              <a:t>, D. J., Le, H., McCloy, R. A., &amp; Diaz, T. (2008). Ill-structured measurement designs in organizational research: implications for estimating interrater reliability. </a:t>
            </a:r>
            <a:r>
              <a:rPr lang="en-GB" i="1" dirty="0"/>
              <a:t>Journal of Applied Psychology, 93</a:t>
            </a:r>
            <a:r>
              <a:rPr lang="en-GB" dirty="0"/>
              <a:t>, 959-981. </a:t>
            </a:r>
            <a:r>
              <a:rPr lang="en-GB" dirty="0" err="1"/>
              <a:t>doi</a:t>
            </a:r>
            <a:r>
              <a:rPr lang="en-GB" dirty="0"/>
              <a:t>: 10.1037/0021-9010.93.5.959</a:t>
            </a:r>
          </a:p>
          <a:p>
            <a:pPr marL="741363" indent="-741363">
              <a:buNone/>
            </a:pPr>
            <a:r>
              <a:rPr lang="en-GB" dirty="0" err="1"/>
              <a:t>Toegel</a:t>
            </a:r>
            <a:r>
              <a:rPr lang="en-GB" dirty="0"/>
              <a:t>, G., &amp; Conger, J. A. (2003). 360-degree assessment: Time for reinvention. </a:t>
            </a:r>
            <a:r>
              <a:rPr lang="en-GB" i="1" dirty="0"/>
              <a:t>Academy of Management Learning and Education, 2</a:t>
            </a:r>
            <a:r>
              <a:rPr lang="da-DK" dirty="0"/>
              <a:t>, 297-311. doi: 10.5465/AMLE.2003.10932156</a:t>
            </a:r>
          </a:p>
          <a:p>
            <a:endParaRPr lang="da-DK" i="1" dirty="0"/>
          </a:p>
          <a:p>
            <a:endParaRPr lang="en-GB" i="1" dirty="0"/>
          </a:p>
          <a:p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082450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A5881-290C-42D1-8A34-D4056A0A9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393405"/>
            <a:ext cx="9291215" cy="1460349"/>
          </a:xfrm>
        </p:spPr>
        <p:txBody>
          <a:bodyPr>
            <a:normAutofit/>
          </a:bodyPr>
          <a:lstStyle/>
          <a:p>
            <a:r>
              <a:rPr lang="en-US" dirty="0"/>
              <a:t>Proposition:</a:t>
            </a:r>
            <a:br>
              <a:rPr lang="en-US" dirty="0"/>
            </a:br>
            <a:r>
              <a:rPr lang="en-US" dirty="0"/>
              <a:t>Averaging Competency Observations Across Raters and Sources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84AB86-72A1-45F3-8927-E3A5D4C22C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It is implied in some measurement designs that it’s possible to simply average all of the observations concerning competencies to form competency scores.  Such aggregate scores can be used in feedback.</a:t>
            </a:r>
          </a:p>
          <a:p>
            <a:pPr lvl="1"/>
            <a:r>
              <a:rPr lang="en-US" dirty="0"/>
              <a:t>We can think of this suggestion as a 2-way interaction involving:</a:t>
            </a:r>
          </a:p>
          <a:p>
            <a:pPr lvl="2"/>
            <a:r>
              <a:rPr lang="en-US" dirty="0"/>
              <a:t>Ratees × Dimensions</a:t>
            </a:r>
          </a:p>
          <a:p>
            <a:pPr lvl="1"/>
            <a:r>
              <a:rPr lang="en-US" dirty="0"/>
              <a:t>We will test this proposition to see if it holds up.</a:t>
            </a:r>
          </a:p>
        </p:txBody>
      </p:sp>
    </p:spTree>
    <p:extLst>
      <p:ext uri="{BB962C8B-B14F-4D97-AF65-F5344CB8AC3E}">
        <p14:creationId xmlns:p14="http://schemas.microsoft.com/office/powerpoint/2010/main" val="4294774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A5881-290C-42D1-8A34-D4056A0A9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Proposition:</a:t>
            </a:r>
            <a:br>
              <a:rPr lang="en-US" dirty="0"/>
            </a:br>
            <a:r>
              <a:rPr lang="en-US" dirty="0" err="1"/>
              <a:t>CompetencY</a:t>
            </a:r>
            <a:r>
              <a:rPr lang="en-US" dirty="0"/>
              <a:t> Use Depends on the Source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84AB86-72A1-45F3-8927-E3A5D4C22C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tabLst>
                <a:tab pos="1423988" algn="l"/>
              </a:tabLst>
            </a:pPr>
            <a:r>
              <a:rPr lang="en-US" dirty="0"/>
              <a:t>Others have historically suggested that different sources (i.e., subgroups of raters, e.g., peers, managers, clients) use different competencies in different ways in order to form their judgments (Guion, 1965; </a:t>
            </a:r>
            <a:r>
              <a:rPr lang="en-US" dirty="0" err="1"/>
              <a:t>Klimoski</a:t>
            </a:r>
            <a:r>
              <a:rPr lang="en-US" dirty="0"/>
              <a:t> &amp; London, 1974)</a:t>
            </a:r>
          </a:p>
          <a:p>
            <a:pPr>
              <a:tabLst>
                <a:tab pos="1423988" algn="l"/>
              </a:tabLst>
            </a:pPr>
            <a:r>
              <a:rPr lang="en-US" dirty="0"/>
              <a:t>E.g., peer ratings are high for social skills and low for task performance, but manager ratings are low for social skills and high for task performance</a:t>
            </a:r>
          </a:p>
          <a:p>
            <a:pPr lvl="1">
              <a:tabLst>
                <a:tab pos="1423988" algn="l"/>
              </a:tabLst>
            </a:pPr>
            <a:r>
              <a:rPr lang="en-US" dirty="0"/>
              <a:t>This idea can be thought of as a 3-way interaction involving:</a:t>
            </a:r>
          </a:p>
          <a:p>
            <a:pPr lvl="2">
              <a:tabLst>
                <a:tab pos="1423988" algn="l"/>
              </a:tabLst>
            </a:pPr>
            <a:r>
              <a:rPr lang="en-US" dirty="0"/>
              <a:t>Ratees × Dimensions × Sources</a:t>
            </a:r>
          </a:p>
          <a:p>
            <a:pPr lvl="1">
              <a:tabLst>
                <a:tab pos="1423988" algn="l"/>
              </a:tabLst>
            </a:pPr>
            <a:r>
              <a:rPr lang="en-US" dirty="0"/>
              <a:t>We’ll test this proposition too</a:t>
            </a:r>
          </a:p>
        </p:txBody>
      </p:sp>
    </p:spTree>
    <p:extLst>
      <p:ext uri="{BB962C8B-B14F-4D97-AF65-F5344CB8AC3E}">
        <p14:creationId xmlns:p14="http://schemas.microsoft.com/office/powerpoint/2010/main" val="612668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246A5-A23E-430E-8801-1BF852EFE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360-degree Ratings </a:t>
            </a:r>
            <a:br>
              <a:rPr lang="en-US" dirty="0"/>
            </a:br>
            <a:r>
              <a:rPr lang="en-US" dirty="0"/>
              <a:t>(AKA Multisource Ratings)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D2E48-D293-4506-8710-9B4DDC746F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Popular among organizations for performance assessment and development (</a:t>
            </a:r>
            <a:r>
              <a:rPr lang="en-US" dirty="0" err="1"/>
              <a:t>Toegel</a:t>
            </a:r>
            <a:r>
              <a:rPr lang="en-US" dirty="0"/>
              <a:t> &amp; Conger, 2003)</a:t>
            </a:r>
          </a:p>
          <a:p>
            <a:pPr lvl="1"/>
            <a:r>
              <a:rPr lang="en-US" dirty="0"/>
              <a:t>Provide a rich evaluation incorporating perspectives from multiple source perspectives, e.g., supervisors, executive managers, peers, clients</a:t>
            </a:r>
          </a:p>
          <a:p>
            <a:pPr lvl="1"/>
            <a:r>
              <a:rPr lang="en-US" dirty="0"/>
              <a:t>Multisource design feature often seen as an advantage because of the value of different perspectives on behavior (Borman, 1974; Borman &amp; </a:t>
            </a:r>
            <a:r>
              <a:rPr lang="en-US" dirty="0" err="1"/>
              <a:t>Motowidlo</a:t>
            </a:r>
            <a:r>
              <a:rPr lang="en-US" dirty="0"/>
              <a:t>, 1997)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1455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3FC7F-537C-4884-8464-43DF9CF43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Meaningful Developmental Feedback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8A27D-2CED-472F-8DC8-8757491AF8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provide developmental feedback to ratees, it is necessary to understand the measurement structure of the feedback procedure</a:t>
            </a:r>
          </a:p>
          <a:p>
            <a:r>
              <a:rPr lang="en-US" dirty="0"/>
              <a:t>Otherwise we won’t have any idea about whether what is being fed back is:</a:t>
            </a:r>
          </a:p>
          <a:p>
            <a:pPr lvl="1"/>
            <a:r>
              <a:rPr lang="en-US" dirty="0"/>
              <a:t>Meaningful to employees</a:t>
            </a:r>
          </a:p>
          <a:p>
            <a:pPr lvl="1"/>
            <a:r>
              <a:rPr lang="en-US" dirty="0"/>
              <a:t>Helpful for their development</a:t>
            </a:r>
          </a:p>
          <a:p>
            <a:pPr lvl="1"/>
            <a:r>
              <a:rPr lang="en-US" dirty="0"/>
              <a:t>Of assistance to the growth of </a:t>
            </a:r>
            <a:r>
              <a:rPr lang="en-US" dirty="0" err="1"/>
              <a:t>organisations</a:t>
            </a:r>
            <a:endParaRPr lang="en-US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2398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22CB9-E693-458A-BF23-E739BB093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Design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A7CE6A-D154-4632-9BB2-C90605F7F1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Multisource ratings involve</a:t>
            </a:r>
          </a:p>
          <a:p>
            <a:pPr lvl="1"/>
            <a:r>
              <a:rPr lang="en-US" dirty="0"/>
              <a:t>Ratees</a:t>
            </a:r>
          </a:p>
          <a:p>
            <a:pPr lvl="1"/>
            <a:r>
              <a:rPr lang="en-US" dirty="0"/>
              <a:t>Raters</a:t>
            </a:r>
          </a:p>
          <a:p>
            <a:pPr lvl="1"/>
            <a:r>
              <a:rPr lang="en-US" dirty="0"/>
              <a:t>Sources</a:t>
            </a:r>
          </a:p>
          <a:p>
            <a:pPr lvl="1"/>
            <a:r>
              <a:rPr lang="en-US" dirty="0"/>
              <a:t>Rating items</a:t>
            </a:r>
          </a:p>
          <a:p>
            <a:pPr lvl="1"/>
            <a:r>
              <a:rPr lang="en-US" dirty="0"/>
              <a:t>Competencies/Dimensions</a:t>
            </a:r>
          </a:p>
          <a:p>
            <a:r>
              <a:rPr lang="en-US" dirty="0"/>
              <a:t>But there’s more to this because of the different ways in which these design features are related</a:t>
            </a:r>
          </a:p>
        </p:txBody>
      </p:sp>
    </p:spTree>
    <p:extLst>
      <p:ext uri="{BB962C8B-B14F-4D97-AF65-F5344CB8AC3E}">
        <p14:creationId xmlns:p14="http://schemas.microsoft.com/office/powerpoint/2010/main" val="1442233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FF74E-7B60-47A9-9793-12C4D5061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Relationships Between Measurement Design Features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9B03D6-CE7C-4F4B-BED7-E1F1E65889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291215" cy="4331905"/>
          </a:xfrm>
        </p:spPr>
        <p:txBody>
          <a:bodyPr>
            <a:normAutofit/>
          </a:bodyPr>
          <a:lstStyle/>
          <a:p>
            <a:r>
              <a:rPr lang="en-US" sz="2400" dirty="0"/>
              <a:t>Notation is used to help describe the relationships between design features</a:t>
            </a:r>
          </a:p>
          <a:p>
            <a:r>
              <a:rPr lang="en-US" sz="2400" dirty="0"/>
              <a:t>In multisource ratings, the design that’s often applied is:</a:t>
            </a:r>
          </a:p>
          <a:p>
            <a:pPr lvl="1"/>
            <a:r>
              <a:rPr lang="en-US" sz="2400" dirty="0"/>
              <a:t> </a:t>
            </a:r>
            <a:r>
              <a:rPr lang="en-US" sz="2400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 × i:d × r:s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48178896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9D5"/>
      </a:lt2>
      <a:accent1>
        <a:srgbClr val="FB8C29"/>
      </a:accent1>
      <a:accent2>
        <a:srgbClr val="F2C351"/>
      </a:accent2>
      <a:accent3>
        <a:srgbClr val="D0CBA5"/>
      </a:accent3>
      <a:accent4>
        <a:srgbClr val="A2C476"/>
      </a:accent4>
      <a:accent5>
        <a:srgbClr val="57C293"/>
      </a:accent5>
      <a:accent6>
        <a:srgbClr val="06BFDE"/>
      </a:accent6>
      <a:hlink>
        <a:srgbClr val="FBAE29"/>
      </a:hlink>
      <a:folHlink>
        <a:srgbClr val="EDC47E"/>
      </a:folHlink>
    </a:clrScheme>
    <a:fontScheme name="Gallery">
      <a:majorFont>
        <a:latin typeface="Rockwell" panose="020606030202050204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BB5F5D82-B5E9-469E-A815-C655ED4AF24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1624</Words>
  <Application>Microsoft Office PowerPoint</Application>
  <PresentationFormat>Widescreen</PresentationFormat>
  <Paragraphs>217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Cambria Math</vt:lpstr>
      <vt:lpstr>Rockwell</vt:lpstr>
      <vt:lpstr>Gallery</vt:lpstr>
      <vt:lpstr>360-degree reviews: Advantages and traps</vt:lpstr>
      <vt:lpstr>Duncan Jackson</vt:lpstr>
      <vt:lpstr>Focus for Tonight’s Talk</vt:lpstr>
      <vt:lpstr>Proposition: Averaging Competency Observations Across Raters and Sources</vt:lpstr>
      <vt:lpstr>Proposition: CompetencY Use Depends on the Source</vt:lpstr>
      <vt:lpstr>360-degree Ratings  (AKA Multisource Ratings)</vt:lpstr>
      <vt:lpstr>Meaningful Developmental Feedback</vt:lpstr>
      <vt:lpstr>Measurement Design</vt:lpstr>
      <vt:lpstr>Relationships Between Measurement Design Features</vt:lpstr>
      <vt:lpstr>Relationships Between Measurement Design Features</vt:lpstr>
      <vt:lpstr>PowerPoint Presentation</vt:lpstr>
      <vt:lpstr>Implications of using complex designs</vt:lpstr>
      <vt:lpstr>Seventeen Effects in Total</vt:lpstr>
      <vt:lpstr>Previous Research</vt:lpstr>
      <vt:lpstr>PowerPoint Presentation</vt:lpstr>
      <vt:lpstr>What’s with the Cross-Study variability?</vt:lpstr>
      <vt:lpstr>Unconfounding</vt:lpstr>
      <vt:lpstr>Generalizability Theory</vt:lpstr>
      <vt:lpstr>What Is G theory?</vt:lpstr>
      <vt:lpstr>What is the Statistical Basis for G theory?</vt:lpstr>
      <vt:lpstr>What Is G theory?</vt:lpstr>
      <vt:lpstr>Why is it called G theory?</vt:lpstr>
      <vt:lpstr>Why is it called G theory?</vt:lpstr>
      <vt:lpstr>Let’s Apply this Logic to Multisource Ratings</vt:lpstr>
      <vt:lpstr>Present Study</vt:lpstr>
      <vt:lpstr>Analysis</vt:lpstr>
      <vt:lpstr>PowerPoint Presentation</vt:lpstr>
      <vt:lpstr>What Should We Feed Back to Ratees?</vt:lpstr>
      <vt:lpstr>Dimensions</vt:lpstr>
      <vt:lpstr>Role Perspectives</vt:lpstr>
      <vt:lpstr>General Performance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Unconfounding Multisource Performance ratings with Generalizability theory</dc:title>
  <dc:creator>Duncan Jackson</dc:creator>
  <cp:lastModifiedBy>Duncan Jackson</cp:lastModifiedBy>
  <cp:revision>40</cp:revision>
  <dcterms:created xsi:type="dcterms:W3CDTF">2019-03-19T15:54:34Z</dcterms:created>
  <dcterms:modified xsi:type="dcterms:W3CDTF">2019-04-11T03:46:16Z</dcterms:modified>
</cp:coreProperties>
</file>